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1" r:id="rId2"/>
    <p:sldMasterId id="2147483716" r:id="rId3"/>
  </p:sldMasterIdLst>
  <p:notesMasterIdLst>
    <p:notesMasterId r:id="rId12"/>
  </p:notesMasterIdLst>
  <p:sldIdLst>
    <p:sldId id="276" r:id="rId4"/>
    <p:sldId id="272" r:id="rId5"/>
    <p:sldId id="285" r:id="rId6"/>
    <p:sldId id="262" r:id="rId7"/>
    <p:sldId id="283" r:id="rId8"/>
    <p:sldId id="284" r:id="rId9"/>
    <p:sldId id="274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2B513A-15FB-4288-801E-8AED288FEEED}">
          <p14:sldIdLst>
            <p14:sldId id="276"/>
            <p14:sldId id="272"/>
            <p14:sldId id="285"/>
            <p14:sldId id="262"/>
            <p14:sldId id="283"/>
            <p14:sldId id="284"/>
            <p14:sldId id="274"/>
          </p14:sldIdLst>
        </p14:section>
        <p14:section name="Раздел без заголовка" id="{099D95AD-A442-4F83-9342-AF7DAF80F247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6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01775"/>
            <a:ext cx="91567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 userDrawn="1"/>
        </p:nvGrpSpPr>
        <p:grpSpPr>
          <a:xfrm>
            <a:off x="-12700" y="0"/>
            <a:ext cx="9184132" cy="3309056"/>
            <a:chOff x="-12700" y="0"/>
            <a:chExt cx="9184132" cy="330905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12700" y="0"/>
              <a:ext cx="9169400" cy="2438400"/>
            </a:xfrm>
            <a:custGeom>
              <a:avLst/>
              <a:gdLst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9400" h="952500">
                  <a:moveTo>
                    <a:pt x="12700" y="0"/>
                  </a:moveTo>
                  <a:lnTo>
                    <a:pt x="9156700" y="0"/>
                  </a:lnTo>
                  <a:lnTo>
                    <a:pt x="9169400" y="892969"/>
                  </a:lnTo>
                  <a:cubicBezTo>
                    <a:pt x="7078133" y="620118"/>
                    <a:pt x="2713567" y="997148"/>
                    <a:pt x="0" y="952500"/>
                  </a:cubicBezTo>
                  <a:lnTo>
                    <a:pt x="12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0" y="2209800"/>
              <a:ext cx="9144000" cy="10992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98314 h 532422"/>
                <a:gd name="connsiteX1" fmla="*/ 0 w 546100"/>
                <a:gd name="connsiteY1" fmla="*/ 532422 h 532422"/>
                <a:gd name="connsiteX2" fmla="*/ 304906 w 546100"/>
                <a:gd name="connsiteY2" fmla="*/ 70338 h 532422"/>
                <a:gd name="connsiteX3" fmla="*/ 546100 w 546100"/>
                <a:gd name="connsiteY3" fmla="*/ 374161 h 532422"/>
                <a:gd name="connsiteX4" fmla="*/ 546100 w 546100"/>
                <a:gd name="connsiteY4" fmla="*/ 0 h 532422"/>
                <a:gd name="connsiteX5" fmla="*/ 0 w 546100"/>
                <a:gd name="connsiteY5" fmla="*/ 198314 h 532422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482600"/>
                    <a:pt x="546100" y="479669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  <a:alpha val="2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0" y="2108201"/>
              <a:ext cx="9144000" cy="921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166077"/>
                    <a:pt x="546100" y="163146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0" y="2044700"/>
              <a:ext cx="9171432" cy="540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8077200" cy="1371600"/>
          </a:xfrm>
        </p:spPr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3A9119C-1B5E-4535-82D5-F4F80D9037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0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8E1E-E8D1-4069-A11F-7187F84097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5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5449-90A6-4635-A146-F5650DD4D5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8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BC-282F-4838-A498-33D7D976C0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2539-4497-434F-A118-BB7A8BB43A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6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0F-CE4B-4C7D-BD5B-6EBE7B203D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25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FC86B76-A8C4-4B6D-AA70-5909072EB215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CFD9F8-6DB2-48C3-A489-01275CC3F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105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BE9717-81F4-4827-A9A2-B46858C20AE2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D9F8-6DB2-48C3-A489-01275CC3F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45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380EE5-AB70-49C6-ACEF-CF519BC92F8D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D9F8-6DB2-48C3-A489-01275CC3F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27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BFEAD-5373-47C8-BC68-6E2EA469F62E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D9F8-6DB2-48C3-A489-01275CC3F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27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49A93-7CE7-4DC3-9114-6F1FB518214F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D9F8-6DB2-48C3-A489-01275CC3F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1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usiness lady.png"/>
          <p:cNvPicPr>
            <a:picLocks noChangeAspect="1"/>
          </p:cNvPicPr>
          <p:nvPr userDrawn="1"/>
        </p:nvPicPr>
        <p:blipFill>
          <a:blip r:embed="rId2"/>
          <a:srcRect l="1667" b="3657"/>
          <a:stretch>
            <a:fillRect/>
          </a:stretch>
        </p:blipFill>
        <p:spPr>
          <a:xfrm>
            <a:off x="0" y="685800"/>
            <a:ext cx="8991600" cy="61722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97572AF-2F64-48C4-8EDA-C9878FD9B7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5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07C20-C045-4AA6-8E3F-387F9DFC98CF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D9F8-6DB2-48C3-A489-01275CC3F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14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25CC5-C1CC-4B39-A7C8-7881A11CCCAB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D9F8-6DB2-48C3-A489-01275CC3F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62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2B2726-3B8E-47BA-829F-888F616301F1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D9F8-6DB2-48C3-A489-01275CC3F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15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0A1B9-2AEE-443A-99FC-6DF2055C86AB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D9F8-6DB2-48C3-A489-01275CC3F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20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1B618-2854-4774-82B3-79750FEA01FC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D9F8-6DB2-48C3-A489-01275CC3F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08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2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2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82253-6358-4929-84A2-76B87D2C3387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D9F8-6DB2-48C3-A489-01275CC3F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3165014-06B1-4BC5-8936-E9BE7EA38D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 descr="Business lady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93974"/>
            <a:ext cx="1600200" cy="20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2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/>
          <a:srcRect l="70010" t="5494" r="13693" b="2054"/>
          <a:stretch>
            <a:fillRect/>
          </a:stretch>
        </p:blipFill>
        <p:spPr bwMode="auto">
          <a:xfrm flipH="1">
            <a:off x="-1" y="0"/>
            <a:ext cx="1993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reeform 17"/>
          <p:cNvSpPr/>
          <p:nvPr userDrawn="1"/>
        </p:nvSpPr>
        <p:spPr>
          <a:xfrm rot="5400000">
            <a:off x="-1180192" y="2584450"/>
            <a:ext cx="68580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 flipH="1" flipV="1">
            <a:off x="-1987552" y="2978149"/>
            <a:ext cx="6858003" cy="901701"/>
            <a:chOff x="-2" y="1219200"/>
            <a:chExt cx="9171436" cy="901701"/>
          </a:xfrm>
        </p:grpSpPr>
        <p:sp>
          <p:nvSpPr>
            <p:cNvPr id="8" name="Freeform 7"/>
            <p:cNvSpPr/>
            <p:nvPr userDrawn="1"/>
          </p:nvSpPr>
          <p:spPr>
            <a:xfrm flipH="1">
              <a:off x="-1" y="1219200"/>
              <a:ext cx="9171434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-1" y="1237343"/>
              <a:ext cx="9171435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flipH="1">
              <a:off x="-2" y="1331476"/>
              <a:ext cx="917143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981200" y="76200"/>
            <a:ext cx="6858000" cy="1143000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981200" y="1600200"/>
            <a:ext cx="69342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9B0247A-7B05-4D0C-A33D-0C5A2B8F85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9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\\Zion\customservices\Clients3\CREATIVE_SERVICES\STOCK_PHOTOS\Big Stock Photos\USED\USED_I_bigstockphoto_Beautiful_Woman_10600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 t="-1250" r="55833" b="96250"/>
          <a:stretch>
            <a:fillRect/>
          </a:stretch>
        </p:blipFill>
        <p:spPr bwMode="auto">
          <a:xfrm>
            <a:off x="-1" y="1209675"/>
            <a:ext cx="4038601" cy="304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9C1BB8B-8E96-4409-8E9C-9999E9A7F6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2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6517-5244-4386-A3B7-6929B20F9D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B1F9-2C6D-431E-8804-25B409CEA4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8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BE06-2D52-4241-AC34-91DF80849D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8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43E4-45F8-4C74-80C1-927D8D052C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0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siness lady.png"/>
          <p:cNvPicPr>
            <a:picLocks noChangeAspect="1"/>
          </p:cNvPicPr>
          <p:nvPr/>
        </p:nvPicPr>
        <p:blipFill>
          <a:blip r:embed="rId16"/>
          <a:srcRect l="1667" b="3657"/>
          <a:stretch>
            <a:fillRect/>
          </a:stretch>
        </p:blipFill>
        <p:spPr>
          <a:xfrm>
            <a:off x="0" y="685800"/>
            <a:ext cx="8991600" cy="61722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235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E99ED-9108-4758-9755-F565304E21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8822" name="Rectangle 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BCDA6D89-106F-45AE-91E3-EE36B0E89074}" type="datetime1">
              <a:rPr lang="en-US" smtClean="0">
                <a:solidFill>
                  <a:srgbClr val="FFFFFF"/>
                </a:solidFill>
              </a:rPr>
              <a:t>11/11/2019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5ACFD9F8-6DB2-48C3-A489-01275CC3F13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27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578725" cy="10096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Магистратура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Направление подготовки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38.04.02 «Менеджмент»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581128"/>
            <a:ext cx="7553325" cy="1944216"/>
          </a:xfrm>
        </p:spPr>
        <p:txBody>
          <a:bodyPr/>
          <a:lstStyle/>
          <a:p>
            <a:pPr algn="ctr"/>
            <a:r>
              <a:rPr lang="ru-RU" sz="1800" dirty="0" smtClean="0"/>
              <a:t>Образовательная программа</a:t>
            </a:r>
          </a:p>
          <a:p>
            <a:pPr algn="ctr"/>
            <a:r>
              <a:rPr lang="ru-RU" sz="2400" dirty="0" smtClean="0"/>
              <a:t>«Управление международным бизнесом»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1800" dirty="0" smtClean="0"/>
              <a:t>Руководитель программы:</a:t>
            </a:r>
          </a:p>
          <a:p>
            <a:pPr algn="ctr"/>
            <a:r>
              <a:rPr lang="ru-RU" sz="1800" dirty="0" smtClean="0"/>
              <a:t>д.э.н., проф. А.Д. </a:t>
            </a:r>
            <a:r>
              <a:rPr lang="ru-RU" sz="1800" dirty="0" err="1" smtClean="0"/>
              <a:t>Чудновский</a:t>
            </a:r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510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Вступительные экзамены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Менеджмент </a:t>
            </a:r>
          </a:p>
          <a:p>
            <a:pPr marL="0" indent="0">
              <a:buNone/>
            </a:pPr>
            <a:r>
              <a:rPr lang="ru-RU" b="1" dirty="0" smtClean="0"/>
              <a:t>(минимальный балл – 40)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Программа </a:t>
            </a:r>
            <a:r>
              <a:rPr lang="ru-RU" sz="3100" dirty="0"/>
              <a:t>реализуется в двух форматах:</a:t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>
                <a:latin typeface="Calibri"/>
                <a:cs typeface="+mn-cs"/>
              </a:rPr>
              <a:t>российское </a:t>
            </a:r>
            <a:r>
              <a:rPr lang="ru-RU" sz="2400" dirty="0">
                <a:latin typeface="Calibri"/>
                <a:cs typeface="+mn-cs"/>
              </a:rPr>
              <a:t>образование - образовательная программа называется </a:t>
            </a:r>
            <a:r>
              <a:rPr lang="ru-RU" sz="2400" dirty="0" smtClean="0">
                <a:latin typeface="Calibri"/>
                <a:cs typeface="+mn-cs"/>
              </a:rPr>
              <a:t>«Управление международным бизнесом» </a:t>
            </a:r>
            <a:r>
              <a:rPr lang="ru-RU" sz="2400" dirty="0">
                <a:latin typeface="Calibri"/>
                <a:cs typeface="+mn-cs"/>
              </a:rPr>
              <a:t>(</a:t>
            </a:r>
            <a:r>
              <a:rPr lang="ru-RU" sz="2400" dirty="0" smtClean="0">
                <a:latin typeface="Calibri"/>
                <a:cs typeface="+mn-cs"/>
              </a:rPr>
              <a:t>есть бюджетные места)</a:t>
            </a:r>
            <a:r>
              <a:rPr lang="en-US" sz="2400" dirty="0">
                <a:latin typeface="Calibri"/>
                <a:cs typeface="+mn-cs"/>
              </a:rPr>
              <a:t>;</a:t>
            </a:r>
            <a:endParaRPr lang="ru-RU" sz="2400" dirty="0">
              <a:latin typeface="Calibri"/>
              <a:cs typeface="+mn-cs"/>
            </a:endParaRPr>
          </a:p>
          <a:p>
            <a:pPr lvl="0" algn="just"/>
            <a:endParaRPr lang="ru-RU" sz="2400" dirty="0">
              <a:latin typeface="Calibri"/>
              <a:cs typeface="+mn-cs"/>
            </a:endParaRPr>
          </a:p>
          <a:p>
            <a:pPr lvl="0" algn="just"/>
            <a:r>
              <a:rPr lang="ru-RU" sz="2400" dirty="0">
                <a:latin typeface="Calibri"/>
                <a:cs typeface="+mn-cs"/>
              </a:rPr>
              <a:t>международное образование – образовательная программа называется </a:t>
            </a:r>
            <a:r>
              <a:rPr lang="ru-RU" sz="2400" dirty="0" smtClean="0">
                <a:latin typeface="Calibri"/>
                <a:cs typeface="+mn-cs"/>
              </a:rPr>
              <a:t>«Управление международным бизнесом </a:t>
            </a:r>
            <a:r>
              <a:rPr lang="ru-RU" sz="2400" dirty="0">
                <a:latin typeface="Calibri"/>
                <a:cs typeface="+mn-cs"/>
              </a:rPr>
              <a:t>(международная программа)» (прием обучающихся только на договорную форму обучения).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0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международной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25355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endParaRPr lang="ru-RU" sz="3300" b="1" dirty="0" smtClean="0"/>
          </a:p>
          <a:p>
            <a:pPr marL="0" lvl="0" indent="0" algn="ctr">
              <a:buNone/>
            </a:pPr>
            <a:r>
              <a:rPr lang="ru-RU" sz="4400" b="1" dirty="0" smtClean="0"/>
              <a:t>Два </a:t>
            </a:r>
            <a:r>
              <a:rPr lang="ru-RU" sz="4400" b="1" dirty="0"/>
              <a:t>диплома за </a:t>
            </a:r>
            <a:r>
              <a:rPr lang="ru-RU" sz="4400" b="1" dirty="0" smtClean="0"/>
              <a:t>2 </a:t>
            </a:r>
            <a:r>
              <a:rPr lang="ru-RU" sz="4400" b="1" dirty="0"/>
              <a:t>года </a:t>
            </a:r>
            <a:r>
              <a:rPr lang="ru-RU" sz="4400" b="1" dirty="0" smtClean="0"/>
              <a:t>обучения:</a:t>
            </a:r>
          </a:p>
          <a:p>
            <a:pPr>
              <a:buFont typeface="Arial" pitchFamily="34" charset="0"/>
              <a:buChar char="‒"/>
            </a:pPr>
            <a:r>
              <a:rPr lang="ru-RU" sz="3300" dirty="0" smtClean="0"/>
              <a:t>российский государственный диплом ГУУ и квалификация (степень) «Магистр в международном менеджменте»;</a:t>
            </a:r>
          </a:p>
          <a:p>
            <a:pPr>
              <a:buFont typeface="Arial" pitchFamily="34" charset="0"/>
              <a:buChar char="‒"/>
            </a:pPr>
            <a:r>
              <a:rPr lang="ru-RU" sz="3300" dirty="0" smtClean="0"/>
              <a:t>иностранный диплом </a:t>
            </a:r>
            <a:r>
              <a:rPr lang="ru-RU" sz="3300" dirty="0"/>
              <a:t>бакалавра </a:t>
            </a:r>
            <a:r>
              <a:rPr lang="ru-RU" sz="3300" dirty="0" smtClean="0"/>
              <a:t>вуза – партнера и </a:t>
            </a:r>
            <a:r>
              <a:rPr lang="ru-RU" sz="3300" dirty="0"/>
              <a:t>квалификация (степень) </a:t>
            </a:r>
            <a:r>
              <a:rPr lang="ru-RU" sz="3300" dirty="0" smtClean="0"/>
              <a:t>«Магистр </a:t>
            </a:r>
            <a:r>
              <a:rPr lang="ru-RU" sz="3300" dirty="0"/>
              <a:t>делового управления</a:t>
            </a:r>
            <a:r>
              <a:rPr lang="ru-RU" sz="3300" dirty="0" smtClean="0"/>
              <a:t>».</a:t>
            </a:r>
          </a:p>
          <a:p>
            <a:pPr>
              <a:buFont typeface="Arial" pitchFamily="34" charset="0"/>
              <a:buChar char="‒"/>
            </a:pPr>
            <a:endParaRPr lang="ru-RU" sz="3300" dirty="0" smtClean="0"/>
          </a:p>
          <a:p>
            <a:pPr marL="0" indent="0" algn="ctr">
              <a:buNone/>
            </a:pPr>
            <a:r>
              <a:rPr lang="ru-RU" sz="4400" b="1" dirty="0" smtClean="0"/>
              <a:t>Зарубежные образовательные партнеры:</a:t>
            </a:r>
          </a:p>
          <a:p>
            <a:pPr marL="0" indent="0">
              <a:buNone/>
            </a:pPr>
            <a:r>
              <a:rPr lang="ru-RU" sz="3300" dirty="0"/>
              <a:t>•	</a:t>
            </a:r>
            <a:r>
              <a:rPr lang="ru-RU" dirty="0"/>
              <a:t>Международное объединение университетов </a:t>
            </a:r>
            <a:r>
              <a:rPr lang="ru-RU" dirty="0" err="1"/>
              <a:t>Global</a:t>
            </a:r>
            <a:r>
              <a:rPr lang="ru-RU" dirty="0"/>
              <a:t> </a:t>
            </a:r>
            <a:r>
              <a:rPr lang="ru-RU" dirty="0" err="1"/>
              <a:t>University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•	Лондонский университет Метрополитен (г. Лондон, Великобритания);</a:t>
            </a:r>
          </a:p>
          <a:p>
            <a:pPr marL="0" indent="0">
              <a:buNone/>
            </a:pPr>
            <a:r>
              <a:rPr lang="ru-RU" dirty="0"/>
              <a:t>•	Кипрский институт туризма и гостиничного менеджмента (г. Никосия, Кипр)</a:t>
            </a:r>
          </a:p>
          <a:p>
            <a:pPr>
              <a:buFont typeface="Arial" pitchFamily="34" charset="0"/>
              <a:buChar char="‒"/>
            </a:pPr>
            <a:endParaRPr lang="ru-RU" sz="3300" dirty="0" smtClean="0"/>
          </a:p>
          <a:p>
            <a:endParaRPr lang="ru-RU" dirty="0"/>
          </a:p>
          <a:p>
            <a:pPr>
              <a:buFont typeface="Arial" pitchFamily="34" charset="0"/>
              <a:buChar char="‒"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srgbClr val="465E9C"/>
                </a:solidFill>
              </a:rPr>
              <a:pPr/>
              <a:t>4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международной программы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реализация проектов </a:t>
            </a:r>
            <a:r>
              <a:rPr lang="ru-RU" sz="2000" dirty="0"/>
              <a:t>в группах, состоящих из людей разных культур и </a:t>
            </a:r>
            <a:r>
              <a:rPr lang="ru-RU" sz="2000" dirty="0" smtClean="0"/>
              <a:t>национальностей, что позволяет принимать и учитывать </a:t>
            </a:r>
            <a:r>
              <a:rPr lang="ru-RU" sz="2000" dirty="0"/>
              <a:t>в работе различия людей: каждый обладает своей спецификой, по-разному реагирует на одни и те же ситуации в соответствии со своим жизненным опытом и культурными </a:t>
            </a:r>
            <a:r>
              <a:rPr lang="ru-RU" sz="2000" dirty="0" smtClean="0"/>
              <a:t>особенностями</a:t>
            </a:r>
            <a:r>
              <a:rPr lang="en-US" sz="2000" dirty="0" smtClean="0"/>
              <a:t>;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эффективная система обучения</a:t>
            </a:r>
            <a:r>
              <a:rPr lang="ru-RU" sz="2000" dirty="0"/>
              <a:t>, </a:t>
            </a:r>
            <a:r>
              <a:rPr lang="ru-RU" sz="2000" dirty="0" smtClean="0"/>
              <a:t>приобретение обширного </a:t>
            </a:r>
            <a:r>
              <a:rPr lang="ru-RU" sz="2000" dirty="0"/>
              <a:t>практического опыта, полученного во время </a:t>
            </a:r>
            <a:r>
              <a:rPr lang="ru-RU" sz="2000" dirty="0" smtClean="0"/>
              <a:t>учебы за рубежом, </a:t>
            </a:r>
            <a:r>
              <a:rPr lang="ru-RU" sz="2000" dirty="0"/>
              <a:t>а также большого количества нужных и полезных знакомств в этой сфере по всему миру. 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2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Конкурентные преимущества магистратуры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r>
              <a:rPr lang="ru-RU" sz="1800" dirty="0"/>
              <a:t>Доступна для людей без профильного образования в области менеджмента;</a:t>
            </a:r>
          </a:p>
          <a:p>
            <a:r>
              <a:rPr lang="ru-RU" sz="1800" dirty="0" smtClean="0"/>
              <a:t>Занятия </a:t>
            </a:r>
            <a:r>
              <a:rPr lang="ru-RU" sz="1800" dirty="0"/>
              <a:t>по ряду дисциплин проводятся на иностранном языке;</a:t>
            </a:r>
          </a:p>
          <a:p>
            <a:r>
              <a:rPr lang="ru-RU" sz="1800" dirty="0" smtClean="0"/>
              <a:t>Приглашение </a:t>
            </a:r>
            <a:r>
              <a:rPr lang="ru-RU" sz="1800" dirty="0"/>
              <a:t>зарубежных преподавателей и ведущих специалистов транснациональных корпораций;</a:t>
            </a:r>
          </a:p>
          <a:p>
            <a:r>
              <a:rPr lang="ru-RU" sz="1800" dirty="0" smtClean="0"/>
              <a:t>Широкое </a:t>
            </a:r>
            <a:r>
              <a:rPr lang="ru-RU" sz="1800" dirty="0"/>
              <a:t>использование активных методов обучения: кейсы, презентации, деловые игры;</a:t>
            </a:r>
          </a:p>
          <a:p>
            <a:r>
              <a:rPr lang="ru-RU" sz="1800" dirty="0" smtClean="0"/>
              <a:t>Возможность </a:t>
            </a:r>
            <a:r>
              <a:rPr lang="ru-RU" sz="1800" dirty="0"/>
              <a:t>языковой и бизнес-практик за рубежом;</a:t>
            </a:r>
          </a:p>
          <a:p>
            <a:r>
              <a:rPr lang="ru-RU" sz="1800" dirty="0" smtClean="0"/>
              <a:t>Удобный </a:t>
            </a:r>
            <a:r>
              <a:rPr lang="ru-RU" sz="1800" dirty="0"/>
              <a:t>график обучения позволяет не отрываться от трудовой деятельности;</a:t>
            </a:r>
          </a:p>
          <a:p>
            <a:r>
              <a:rPr lang="ru-RU" sz="1800" dirty="0" smtClean="0"/>
              <a:t>Возможность </a:t>
            </a:r>
            <a:r>
              <a:rPr lang="ru-RU" sz="1800" dirty="0"/>
              <a:t>обучения по международной сетевой программе (1 год в зарубежном вузе - партнере).</a:t>
            </a:r>
          </a:p>
          <a:p>
            <a:endParaRPr lang="en-US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5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Деловые партнеры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Alexander\Desktop\holiday in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31" y="6074406"/>
            <a:ext cx="20097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ander\Desktop\wet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02" y="3480142"/>
            <a:ext cx="19812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ander\Desktop\тпп рф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7117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exander\Desktop\wt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6" y="2820653"/>
            <a:ext cx="1637575" cy="1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lexander\Desktop\pepsic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1" y="5919432"/>
            <a:ext cx="2715964" cy="6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lexander\Desktop\eai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78" y="5895590"/>
            <a:ext cx="2736156" cy="64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lexander\Desktop\hilt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11" y="4620421"/>
            <a:ext cx="1168493" cy="11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lexander\Desktop\kpm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85" y="3487620"/>
            <a:ext cx="2146619" cy="10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lexander\Desktop\ib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1" y="4580422"/>
            <a:ext cx="1208492" cy="12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lexander\Desktop\marriot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56" y="2048323"/>
            <a:ext cx="2272692" cy="9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0144" y="2032044"/>
            <a:ext cx="1894327" cy="1340913"/>
          </a:xfrm>
          <a:prstGeom prst="rect">
            <a:avLst/>
          </a:prstGeom>
        </p:spPr>
      </p:pic>
      <p:pic>
        <p:nvPicPr>
          <p:cNvPr id="19" name="Рисунок 18" descr="http://cubomer.com/assets/templates/img/partners/ttp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1" y="1434456"/>
            <a:ext cx="3178696" cy="117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32759" y="2542830"/>
            <a:ext cx="2395226" cy="1720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94036" y="4620420"/>
            <a:ext cx="1998044" cy="1290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12160" y="4620420"/>
            <a:ext cx="2372425" cy="12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501008"/>
            <a:ext cx="7578725" cy="1009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Спасибо за внимание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!</a:t>
            </a:r>
            <a:b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Ждем ВАС!</a:t>
            </a:r>
            <a:endParaRPr lang="ru-RU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73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413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etition">
  <a:themeElements>
    <a:clrScheme name="Competition 1">
      <a:dk1>
        <a:srgbClr val="5C1F00"/>
      </a:dk1>
      <a:lt1>
        <a:srgbClr val="FFFFFF"/>
      </a:lt1>
      <a:dk2>
        <a:srgbClr val="000066"/>
      </a:dk2>
      <a:lt2>
        <a:srgbClr val="FFFFFF"/>
      </a:lt2>
      <a:accent1>
        <a:srgbClr val="2104FA"/>
      </a:accent1>
      <a:accent2>
        <a:srgbClr val="381AEA"/>
      </a:accent2>
      <a:accent3>
        <a:srgbClr val="AAAAB8"/>
      </a:accent3>
      <a:accent4>
        <a:srgbClr val="DADADA"/>
      </a:accent4>
      <a:accent5>
        <a:srgbClr val="ABAAFC"/>
      </a:accent5>
      <a:accent6>
        <a:srgbClr val="3216D4"/>
      </a:accent6>
      <a:hlink>
        <a:srgbClr val="000099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000066"/>
        </a:dk2>
        <a:lt2>
          <a:srgbClr val="FFFFFF"/>
        </a:lt2>
        <a:accent1>
          <a:srgbClr val="2104FA"/>
        </a:accent1>
        <a:accent2>
          <a:srgbClr val="381AEA"/>
        </a:accent2>
        <a:accent3>
          <a:srgbClr val="AAAAB8"/>
        </a:accent3>
        <a:accent4>
          <a:srgbClr val="DADADA"/>
        </a:accent4>
        <a:accent5>
          <a:srgbClr val="ABAAFC"/>
        </a:accent5>
        <a:accent6>
          <a:srgbClr val="3216D4"/>
        </a:accent6>
        <a:hlink>
          <a:srgbClr val="000099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52E504-0C65-4A68-8323-859DD79363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284</Words>
  <Application>Microsoft Office PowerPoint</Application>
  <PresentationFormat>Экран (4:3)</PresentationFormat>
  <Paragraphs>49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TS010241383</vt:lpstr>
      <vt:lpstr>Competition</vt:lpstr>
      <vt:lpstr>Магистратура  Направление подготовки 38.04.02 «Менеджмент»</vt:lpstr>
      <vt:lpstr>Вступительные экзамены</vt:lpstr>
      <vt:lpstr>  Программа реализуется в двух форматах:  </vt:lpstr>
      <vt:lpstr>Преимущества международной программы</vt:lpstr>
      <vt:lpstr>Преимущества международной программы</vt:lpstr>
      <vt:lpstr>Конкурентные преимущества магистратуры</vt:lpstr>
      <vt:lpstr>Деловые партнеры программы</vt:lpstr>
      <vt:lpstr>Спасибо за внимание! Ждем ВАС!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2012-01-20T20:26:11Z</dcterms:created>
  <dcterms:modified xsi:type="dcterms:W3CDTF">2019-11-11T18:24:27Z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TC102413899990</vt:lpwstr>
  </property>
</Properties>
</file>